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66" r:id="rId11"/>
    <p:sldId id="258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BCAF2-DCD8-4415-86FC-90055A6410D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577B4-C001-4E10-803A-1B0EAD8B2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577B4-C001-4E10-803A-1B0EAD8B2D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3735-03A3-4A59-99D4-EBE6E1864CD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133F0-E38C-4C9C-B9A1-B2F78BF9B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1470025"/>
          </a:xfrm>
        </p:spPr>
        <p:txBody>
          <a:bodyPr/>
          <a:lstStyle/>
          <a:p>
            <a:r>
              <a:rPr lang="ru-RU" dirty="0" smtClean="0"/>
              <a:t>Компьютерные издательские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5786454"/>
            <a:ext cx="5400668" cy="71438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Педагог Никитенко Ольга Борисовна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0c14a5c60c9ec782338d36df161200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00372"/>
            <a:ext cx="3496741" cy="2643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21429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ОДОД ЦО №671 Петродворцового района Санкт-Петербурга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5" y="285728"/>
            <a:ext cx="90011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Настольные издательские системы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Появились в связи с широким распространением компьютеров;</a:t>
            </a:r>
          </a:p>
          <a:p>
            <a:pPr algn="just"/>
            <a:r>
              <a:rPr lang="ru-RU" sz="2400" dirty="0" smtClean="0"/>
              <a:t>   Обеспечивают высокое качество печати одновременно с малыми тиражами и высокой оперативностью.</a:t>
            </a:r>
          </a:p>
          <a:p>
            <a:pPr algn="just"/>
            <a:r>
              <a:rPr lang="ru-RU" sz="2400" dirty="0" smtClean="0"/>
              <a:t>   Активно эксплуатируются идеи, полностью реализованные уже в течение 1985–87 гг. в DTP-индустрии, и принцип их полной достаточности для нужд пользователей сейчас. 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</p:txBody>
      </p:sp>
      <p:pic>
        <p:nvPicPr>
          <p:cNvPr id="7" name="Рисунок 6" descr="1305939891_1 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143380"/>
            <a:ext cx="4146889" cy="2428892"/>
          </a:xfrm>
          <a:prstGeom prst="rect">
            <a:avLst/>
          </a:prstGeom>
        </p:spPr>
      </p:pic>
      <p:pic>
        <p:nvPicPr>
          <p:cNvPr id="8" name="Рисунок 7" descr="4abf2788-79479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071941"/>
            <a:ext cx="2500330" cy="2510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2357430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Программное обеспечение</a:t>
            </a:r>
            <a:r>
              <a:rPr lang="en-US" sz="2400" dirty="0" smtClean="0"/>
              <a:t> </a:t>
            </a:r>
            <a:r>
              <a:rPr lang="ru-RU" sz="2400" dirty="0" smtClean="0"/>
              <a:t>компьютерных издательских систем включает:</a:t>
            </a:r>
          </a:p>
          <a:p>
            <a:r>
              <a:rPr lang="ru-RU" sz="2400" dirty="0" smtClean="0"/>
              <a:t> </a:t>
            </a:r>
            <a:r>
              <a:rPr lang="ru-RU" sz="2400" i="1" dirty="0" smtClean="0"/>
              <a:t>программы компьютерной графики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Adobe Photoshop, CorelDRAW.</a:t>
            </a:r>
          </a:p>
          <a:p>
            <a:r>
              <a:rPr lang="en-US" sz="2400" dirty="0" smtClean="0"/>
              <a:t> </a:t>
            </a:r>
            <a:r>
              <a:rPr lang="ru-RU" sz="2400" i="1" dirty="0" smtClean="0"/>
              <a:t>специальные программы компьютерной верстки </a:t>
            </a:r>
            <a:r>
              <a:rPr lang="ru-RU" sz="2400" dirty="0" smtClean="0"/>
              <a:t>(создания макета полиграфических изданий)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QuarkXPress, Adobe PageMaker</a:t>
            </a:r>
            <a:r>
              <a:rPr lang="ru-RU" sz="2400" dirty="0" smtClean="0"/>
              <a:t>, </a:t>
            </a:r>
            <a:r>
              <a:rPr lang="en-US" sz="2400" dirty="0" smtClean="0"/>
              <a:t>Adobe</a:t>
            </a:r>
            <a:r>
              <a:rPr lang="ru-RU" sz="2400" dirty="0" smtClean="0"/>
              <a:t> </a:t>
            </a:r>
            <a:r>
              <a:rPr lang="en-US" sz="2400" dirty="0" smtClean="0"/>
              <a:t>InDesign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Corel </a:t>
            </a:r>
            <a:r>
              <a:rPr lang="en-US" sz="2400" dirty="0" smtClean="0"/>
              <a:t>Ventura</a:t>
            </a:r>
            <a:r>
              <a:rPr lang="ru-RU" sz="2400" dirty="0" smtClean="0"/>
              <a:t>, </a:t>
            </a:r>
            <a:r>
              <a:rPr lang="en-US" sz="2400" dirty="0" smtClean="0"/>
              <a:t>FrameMaker</a:t>
            </a:r>
            <a:r>
              <a:rPr lang="ru-RU" sz="2400" dirty="0" smtClean="0"/>
              <a:t>, </a:t>
            </a:r>
            <a:r>
              <a:rPr lang="en-US" sz="2400" dirty="0" smtClean="0"/>
              <a:t>Microsoft </a:t>
            </a:r>
            <a:r>
              <a:rPr lang="en-US" sz="2400" dirty="0"/>
              <a:t>Publisher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9297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Программы компьютерной издательской системы</a:t>
            </a:r>
            <a:r>
              <a:rPr lang="en-US" sz="4400" dirty="0" smtClean="0"/>
              <a:t> – </a:t>
            </a:r>
            <a:r>
              <a:rPr lang="ru-RU" sz="3600" dirty="0" smtClean="0"/>
              <a:t>профессиональные программные средства</a:t>
            </a:r>
            <a:endParaRPr lang="ru-RU" sz="3600" dirty="0"/>
          </a:p>
        </p:txBody>
      </p:sp>
      <p:pic>
        <p:nvPicPr>
          <p:cNvPr id="5" name="Рисунок 4" descr="AD-275303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711" y="2143116"/>
            <a:ext cx="1624289" cy="1630350"/>
          </a:xfrm>
          <a:prstGeom prst="rect">
            <a:avLst/>
          </a:prstGeom>
        </p:spPr>
      </p:pic>
      <p:pic>
        <p:nvPicPr>
          <p:cNvPr id="6" name="Рисунок 5" descr="Publisher-40413883633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5" y="5072074"/>
            <a:ext cx="1324210" cy="1662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642918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Microsoft Word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357430"/>
            <a:ext cx="85011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   </a:t>
            </a:r>
            <a:r>
              <a:rPr lang="en-US" sz="2000" i="1" dirty="0" smtClean="0"/>
              <a:t>Microsoft Word</a:t>
            </a:r>
            <a:r>
              <a:rPr lang="ru-RU" sz="2000" i="1" dirty="0" smtClean="0"/>
              <a:t> </a:t>
            </a:r>
            <a:r>
              <a:rPr lang="ru-RU" sz="2000" dirty="0" smtClean="0"/>
              <a:t>– одно из приложений пакета </a:t>
            </a:r>
            <a:r>
              <a:rPr lang="en-US" sz="2000" dirty="0" smtClean="0"/>
              <a:t>Microsoft</a:t>
            </a:r>
            <a:r>
              <a:rPr lang="ru-RU" sz="2000" dirty="0" smtClean="0"/>
              <a:t> </a:t>
            </a:r>
            <a:r>
              <a:rPr lang="en-US" sz="2000" dirty="0" smtClean="0"/>
              <a:t>Office. </a:t>
            </a:r>
            <a:r>
              <a:rPr lang="ru-RU" sz="2000" dirty="0" smtClean="0"/>
              <a:t>Это не специализированная компьютерная издательская система, а текстовый процессор, который позволяет создавать на компьютере несложную издательскую продукцию.</a:t>
            </a:r>
          </a:p>
          <a:p>
            <a:pPr algn="just"/>
            <a:r>
              <a:rPr lang="ru-RU" sz="2000" i="1" dirty="0" smtClean="0"/>
              <a:t>   Текстовый процессор </a:t>
            </a:r>
            <a:r>
              <a:rPr lang="ru-RU" sz="2000" dirty="0" smtClean="0"/>
              <a:t>– это текстовый редактор с широкими возможностями, позволяющий не только набирать текст, но и выполнять автоматическую проверку правописания, изменять вид и размер шрифта, включать в документ таблицы, формулы, рисунки, схемы и многое другое.</a:t>
            </a:r>
          </a:p>
          <a:p>
            <a:pPr algn="just"/>
            <a:r>
              <a:rPr lang="ru-RU" sz="2000" dirty="0" smtClean="0"/>
              <a:t>   С помощью приложения </a:t>
            </a:r>
            <a:r>
              <a:rPr lang="en-US" sz="2000" dirty="0" smtClean="0"/>
              <a:t>Word </a:t>
            </a:r>
            <a:r>
              <a:rPr lang="ru-RU" sz="2000" dirty="0" smtClean="0"/>
              <a:t>можно создавать на компьютере объявления, открытки, визитки, брошюры, эссе, фоторепортажи и другую издательскую продукцию.</a:t>
            </a:r>
          </a:p>
          <a:p>
            <a:endParaRPr lang="ru-RU" dirty="0"/>
          </a:p>
        </p:txBody>
      </p:sp>
      <p:pic>
        <p:nvPicPr>
          <p:cNvPr id="7" name="Рисунок 6" descr="ms_office_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1402" y="0"/>
            <a:ext cx="1852598" cy="1199093"/>
          </a:xfrm>
          <a:prstGeom prst="rect">
            <a:avLst/>
          </a:prstGeom>
        </p:spPr>
      </p:pic>
      <p:pic>
        <p:nvPicPr>
          <p:cNvPr id="8" name="Рисунок 7" descr="feb21gal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0"/>
            <a:ext cx="1787520" cy="2268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   На смену технологии, предполагающей создание рукописных и машинописных документов  на бумаге («бумажные технологии»), сегодня пришла «компьютерная» технология. </a:t>
            </a:r>
            <a:r>
              <a:rPr lang="ru-RU" sz="2000" dirty="0"/>
              <a:t>Множество людей самых разных профессий практически ежедневно сталкиваются с необходимостью публикации каких-либо печатных </a:t>
            </a:r>
            <a:r>
              <a:rPr lang="ru-RU" sz="2000" dirty="0" smtClean="0"/>
              <a:t>материалов.</a:t>
            </a:r>
          </a:p>
          <a:p>
            <a:pPr algn="just"/>
            <a:r>
              <a:rPr lang="ru-RU" sz="2000" dirty="0" smtClean="0"/>
              <a:t>   В современном мире трудно найти учреждения, где  при составлении документов не использовались бы текстовые редакторы и процессоры ( в том числе и </a:t>
            </a:r>
            <a:r>
              <a:rPr lang="en-US" sz="2000" dirty="0" smtClean="0"/>
              <a:t>Word</a:t>
            </a:r>
            <a:r>
              <a:rPr lang="ru-RU" sz="2000" dirty="0" smtClean="0"/>
              <a:t>)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algn="just"/>
            <a:r>
              <a:rPr lang="ru-RU" sz="2000" dirty="0" smtClean="0"/>
              <a:t>   Не обойтись без этой программы и школьникам. Ведь именно с помощью этой программы пишутся на компьютере доклады,  рефераты и творческие работы. Офисные приложения поставляются практически с каждым компьютером, и потому программа </a:t>
            </a:r>
            <a:r>
              <a:rPr lang="en-US" sz="2000" dirty="0" smtClean="0"/>
              <a:t>Word </a:t>
            </a:r>
            <a:r>
              <a:rPr lang="ru-RU" sz="2000" dirty="0" smtClean="0"/>
              <a:t>доступна для всех и на работе, и в школе, и дома.</a:t>
            </a:r>
          </a:p>
          <a:p>
            <a:pPr algn="just"/>
            <a:r>
              <a:rPr lang="ru-RU" sz="2000" dirty="0" smtClean="0"/>
              <a:t>   Знакомство с издательской составляющей программы </a:t>
            </a:r>
            <a:r>
              <a:rPr lang="en-US" sz="2000" dirty="0" smtClean="0"/>
              <a:t>Word </a:t>
            </a:r>
            <a:r>
              <a:rPr lang="ru-RU" sz="2000" dirty="0" smtClean="0"/>
              <a:t>поможет школьникам в будущем с определением профессии журналиста, корреспондента, компьютерного дизайнера, работника редакционно-издательского отдела, издательского маркетолога, просто хорошего пользователя ПК.</a:t>
            </a:r>
            <a:endParaRPr lang="ru-RU" sz="2000" dirty="0"/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5572140"/>
            <a:ext cx="1661172" cy="1143008"/>
          </a:xfrm>
          <a:prstGeom prst="rect">
            <a:avLst/>
          </a:prstGeom>
        </p:spPr>
      </p:pic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48" y="5715016"/>
            <a:ext cx="953450" cy="1000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071810"/>
            <a:ext cx="8215370" cy="1015663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isometricOffAxis1Right"/>
            <a:lightRig rig="threePt" dir="t"/>
          </a:scene3d>
          <a:sp3d>
            <a:bevelT prst="convex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Спасибо за внимание!</a:t>
            </a:r>
            <a:endParaRPr lang="ru-RU" sz="60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4" name="Рисунок 3" descr="journal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714356"/>
            <a:ext cx="2071702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68" y="857232"/>
            <a:ext cx="46434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Полиграфия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214554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Полиграфия</a:t>
            </a:r>
            <a:r>
              <a:rPr lang="ru-RU" sz="2400" dirty="0" smtClean="0"/>
              <a:t> (от </a:t>
            </a:r>
            <a:r>
              <a:rPr lang="en-US" sz="2400" dirty="0" smtClean="0"/>
              <a:t>poly – </a:t>
            </a:r>
            <a:r>
              <a:rPr lang="ru-RU" sz="2400" dirty="0" smtClean="0"/>
              <a:t>много + </a:t>
            </a:r>
            <a:r>
              <a:rPr lang="en-US" sz="2400" dirty="0" smtClean="0"/>
              <a:t>grafo – </a:t>
            </a:r>
            <a:r>
              <a:rPr lang="ru-RU" sz="2400" dirty="0" smtClean="0"/>
              <a:t>пишу) – совокупность технических средств для получения большого количества одинаковых изданий и способов печатного размножения продукции.</a:t>
            </a:r>
          </a:p>
          <a:p>
            <a:r>
              <a:rPr lang="ru-RU" sz="2400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929066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Этот вид деятельности включает:</a:t>
            </a:r>
          </a:p>
          <a:p>
            <a:pPr algn="just"/>
            <a:r>
              <a:rPr lang="ru-RU" sz="2400" dirty="0" smtClean="0"/>
              <a:t> оперативное создание визиток, бланков, рекламных листовок, буклетов, календарей;</a:t>
            </a:r>
          </a:p>
          <a:p>
            <a:pPr algn="just"/>
            <a:r>
              <a:rPr lang="ru-RU" sz="2400" dirty="0" smtClean="0"/>
              <a:t> выпуск периодических изданий (газет, журналов);</a:t>
            </a:r>
          </a:p>
          <a:p>
            <a:pPr algn="just"/>
            <a:r>
              <a:rPr lang="ru-RU" sz="2400" dirty="0" smtClean="0"/>
              <a:t> оформление книг.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5786454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Полиграфические издания создаются с помощью </a:t>
            </a:r>
            <a:r>
              <a:rPr lang="ru-RU" sz="2400" i="1" dirty="0" smtClean="0"/>
              <a:t>Настольных издательских систем.</a:t>
            </a:r>
            <a:endParaRPr lang="ru-RU" sz="2400" i="1" dirty="0"/>
          </a:p>
        </p:txBody>
      </p:sp>
      <p:pic>
        <p:nvPicPr>
          <p:cNvPr id="8" name="Рисунок 7" descr="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2071702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Некоторые исторические </a:t>
            </a:r>
          </a:p>
          <a:p>
            <a:pPr algn="ctr"/>
            <a:r>
              <a:rPr lang="ru-RU" sz="4000" dirty="0" smtClean="0"/>
              <a:t>факты из истории развития </a:t>
            </a:r>
          </a:p>
          <a:p>
            <a:pPr algn="ctr"/>
            <a:r>
              <a:rPr lang="ru-RU" sz="4000" dirty="0" smtClean="0"/>
              <a:t>полиграфии.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357430"/>
            <a:ext cx="8786874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dirty="0"/>
              <a:t> </a:t>
            </a:r>
            <a:r>
              <a:rPr lang="ru-RU" sz="2400" dirty="0" smtClean="0"/>
              <a:t>Самая древняя из сохранившихся книг была напечатана в Китае в 868 г.н.э. и называется "Алмазная Сутра". В ней текст был напечатан на отдельных листах бумаги, свернутых в длинный свиток.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Самым старым видом полиграфической техники является высокая печать, впервые примененная в виде так называемого </a:t>
            </a:r>
            <a:r>
              <a:rPr lang="ru-RU" sz="2400" i="1" dirty="0" smtClean="0"/>
              <a:t>ксилографического способа </a:t>
            </a:r>
            <a:r>
              <a:rPr lang="ru-RU" sz="2400" dirty="0" smtClean="0"/>
              <a:t>(IX в. Китай). Этот способ заключается в гравировке на деревянной доске всех элементов изображения: штрихи букв и рисунков оставляли выпуклыми, а пробельные участки углубляли с помощью режущих инструментов. Изготовленную форму покрывали краской, а затем листом бумаги, который притирали с оборотной стороны гладкой палочкой или косточкой. Таким способом получался оттиск. </a:t>
            </a:r>
          </a:p>
          <a:p>
            <a:pPr algn="just">
              <a:lnSpc>
                <a:spcPct val="90000"/>
              </a:lnSpc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Picture 13" descr="Ксилография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8529" y="142852"/>
            <a:ext cx="1635471" cy="231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Следующим этапом развития полиграфической техники явилось изготовление печатной формы высокой печати путем составления ее из отдельных заранее изготовленных рельефных элементов (подвижных литер), каждый из которых передавал какой-либо письменный знак. Этот способ был впервые предложен и практически применен в Китае в середине XI столетия кузнецом Би Шэном 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143248"/>
            <a:ext cx="61436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Первые сведения о применении ксилографической печати в Европе относятся к началу XV в. Сравнительно быстро вслед за этим, в середине XV в. в Европе появляется и способ изготовления формы из подвижных литер.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786322"/>
            <a:ext cx="81439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Инициаторами европейской полиграфической техники считаются Иоганн Гутенберг в Германии, Ян Костер в Голландии, </a:t>
            </a:r>
            <a:r>
              <a:rPr lang="ru-RU" sz="2000" dirty="0" err="1" smtClean="0"/>
              <a:t>Памфило</a:t>
            </a:r>
            <a:r>
              <a:rPr lang="ru-RU" sz="2000" dirty="0" smtClean="0"/>
              <a:t> Кастальди в Италии, которые почти одновременно разрабатывали полиграфические процессы, аналогичные давно уже применявшимся в Китае и Корее.</a:t>
            </a:r>
            <a:endParaRPr lang="ru-RU" sz="2000" dirty="0"/>
          </a:p>
        </p:txBody>
      </p:sp>
      <p:pic>
        <p:nvPicPr>
          <p:cNvPr id="6" name="Picture 5" descr="гутенбер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786578" y="2143116"/>
            <a:ext cx="2181224" cy="22914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6929454" y="4429132"/>
            <a:ext cx="18056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 smtClean="0"/>
              <a:t>Иоганн Гутенберг</a:t>
            </a:r>
            <a:endParaRPr lang="ru-RU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2500306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История печати в Европе.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7166"/>
            <a:ext cx="8715436" cy="1357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     В </a:t>
            </a:r>
            <a:r>
              <a:rPr lang="ru-RU" sz="2000" dirty="0"/>
              <a:t>середине XV в. в Европе были практически осуществлены следующие основные полиграфические процессы: набор подвижными литерами, т. е. составление печатной формы из отдельных рельефных элементов для каждой буквы и знака, изготовление подвижных литер путем отливки их из свинца или сплава свинца и олова, печатание на специальном станке.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571612"/>
            <a:ext cx="564360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dirty="0" smtClean="0"/>
              <a:t>     В России полиграфическая техника появилась в середине XVI в. Развитие русского государства, русской культуры, литературы и письменности в связи с освобождением от татаро-монгольского ига вызвало к тому времени настоятельную потребность ввести книгопечатание на Руси. Книгопечатание должно было способствовать укреплению царской власти и распространению идеологии самодержавной монархии.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     В 1553 г. по указу царя Ивана IV в Москве было начато строительство первого русского полиграфического предприятия - печатного двора. Оно было поручено дьякону одной из московских церквей Ивану Федорову и его ближайшему помощнику Петру </a:t>
            </a:r>
            <a:r>
              <a:rPr lang="ru-RU" sz="2000" dirty="0" err="1" smtClean="0"/>
              <a:t>Мстиславцу</a:t>
            </a:r>
            <a:r>
              <a:rPr lang="ru-RU" sz="2000" dirty="0" smtClean="0"/>
              <a:t>, которые самостоятельно изготовили все оборудование и оснащение для типографии и разработали оригинальный технологический процесс книгопечатания.</a:t>
            </a:r>
            <a:endParaRPr lang="ru-RU" sz="2000" dirty="0"/>
          </a:p>
        </p:txBody>
      </p:sp>
      <p:pic>
        <p:nvPicPr>
          <p:cNvPr id="5" name="Picture 5" descr="ИванФедоров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2844" y="2106202"/>
            <a:ext cx="3046443" cy="3783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42910" y="578645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Иван Фёдоров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929618" cy="1872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   Первая печатная книга-"Апостол", выпущенная Иваном Федоровым и Петром Мстиславцем в 1564 г., отличается высоким уровнем полиграфического исполнения, самобытностью шрифта и графических украшений. После "Апостола" двумя изданиями (в сентябре и октябре 1565 года) вышел "Часовник". </a:t>
            </a:r>
          </a:p>
        </p:txBody>
      </p:sp>
      <p:pic>
        <p:nvPicPr>
          <p:cNvPr id="3" name="Picture 10" descr="КнигаФедор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352742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нигаИФедоро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876"/>
            <a:ext cx="1517916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12" descr="Часовн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072330" y="3643314"/>
            <a:ext cx="1785950" cy="2500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571472" y="6215082"/>
            <a:ext cx="979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Апостол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58082" y="6215082"/>
            <a:ext cx="1109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Часовник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2"/>
            <a:ext cx="8786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000" dirty="0" smtClean="0"/>
              <a:t>   Большие социальные сдвиги в конце XVIII в. обусловили интенсивное развитие издательской деятельности, совершенствование полиграфической техники, создание новых механизмов и технологических процессов. </a:t>
            </a:r>
          </a:p>
          <a:p>
            <a:endParaRPr lang="ru-RU" dirty="0"/>
          </a:p>
        </p:txBody>
      </p:sp>
      <p:pic>
        <p:nvPicPr>
          <p:cNvPr id="3" name="Рисунок 2" descr="1b7ae62e2f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214818"/>
            <a:ext cx="2357430" cy="23574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2844" y="1357298"/>
            <a:ext cx="65008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000" dirty="0" smtClean="0"/>
              <a:t>   Необходимость печатания газет и журналов во все возрастающих тиражах вызвала не только совершенствование печатного станка, но и создание нового технологического процесса-стереотипии, т. е. получения металлических монолитных копий с оригинальной формы. </a:t>
            </a:r>
          </a:p>
          <a:p>
            <a:pPr algn="just">
              <a:lnSpc>
                <a:spcPct val="90000"/>
              </a:lnSpc>
            </a:pPr>
            <a:r>
              <a:rPr lang="ru-RU" sz="2000" dirty="0" smtClean="0"/>
              <a:t>   Весна 1711 года. На Троицкой площади Березового острова, у въезда на мост, ведший в Петропавловскую крепость, открывается первая в Санкт-Петербурге типография. Именно здесь в 1711 году вышел в свет первый номер первой петербургской печатной газеты «Ведомости».</a:t>
            </a:r>
          </a:p>
          <a:p>
            <a:pPr algn="just">
              <a:lnSpc>
                <a:spcPct val="90000"/>
              </a:lnSpc>
            </a:pPr>
            <a:r>
              <a:rPr lang="ru-RU" sz="2000" dirty="0" smtClean="0"/>
              <a:t>   А поскольку старые русские литеры очень трудночитаемы, с их многочисленными сокращениями и диковинными знаками, то великими заботами его царского величества Петра</a:t>
            </a:r>
            <a:r>
              <a:rPr lang="en-US" sz="2000" dirty="0" smtClean="0"/>
              <a:t>I</a:t>
            </a:r>
            <a:r>
              <a:rPr lang="ru-RU" sz="2000" dirty="0" smtClean="0"/>
              <a:t> это теперь значительно изменено: вместо прежнего плохого введен чистый и легко читаемый шрифт, которым напечатаны Библия и очень многие другие полезные книги.</a:t>
            </a:r>
          </a:p>
        </p:txBody>
      </p:sp>
      <p:pic>
        <p:nvPicPr>
          <p:cNvPr id="6" name="Рисунок 5" descr="22525_13580616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1547360"/>
            <a:ext cx="2398821" cy="1584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Первым крупным изобретением XIX в. явилась печатная машина. Первая печатная машина сконструирован</a:t>
            </a:r>
            <a:r>
              <a:rPr lang="ru-RU" sz="2400" dirty="0"/>
              <a:t>а</a:t>
            </a:r>
            <a:r>
              <a:rPr lang="ru-RU" sz="2400" dirty="0" smtClean="0"/>
              <a:t> в 1808 г. Фридрихом Кенигом.</a:t>
            </a:r>
            <a:endParaRPr lang="ru-RU" sz="2400" dirty="0"/>
          </a:p>
        </p:txBody>
      </p:sp>
      <p:pic>
        <p:nvPicPr>
          <p:cNvPr id="3" name="Picture 5" descr="koen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857884" y="1428736"/>
            <a:ext cx="2740025" cy="30638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27854" y="4786322"/>
            <a:ext cx="3716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Печатная машина Фридриха Кенига</a:t>
            </a:r>
            <a:endParaRPr lang="ru-RU" dirty="0"/>
          </a:p>
        </p:txBody>
      </p:sp>
      <p:pic>
        <p:nvPicPr>
          <p:cNvPr id="5" name="Рисунок 4" descr="450-лет-назад-в-Москве-вышла-первая-печатная-книга-Апосто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4857760"/>
            <a:ext cx="2448232" cy="1755058"/>
          </a:xfrm>
          <a:prstGeom prst="rect">
            <a:avLst/>
          </a:prstGeom>
        </p:spPr>
      </p:pic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1785926"/>
            <a:ext cx="250033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42852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</a:t>
            </a:r>
            <a:r>
              <a:rPr lang="en-US" sz="2400" dirty="0" smtClean="0"/>
              <a:t>DTP (DeskTop Publishing System </a:t>
            </a:r>
            <a:r>
              <a:rPr lang="ru-RU" sz="2400" dirty="0" smtClean="0"/>
              <a:t>настольная издательская система</a:t>
            </a:r>
            <a:r>
              <a:rPr lang="en-US" sz="2400" dirty="0" smtClean="0"/>
              <a:t>) – </a:t>
            </a:r>
            <a:r>
              <a:rPr lang="ru-RU" sz="2400" dirty="0" smtClean="0"/>
              <a:t>комплекс аппаратного и программного обеспечения, предназначенный для подготовки публикации из текста и изображений для печати.</a:t>
            </a:r>
          </a:p>
          <a:p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1448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Возможна подготовка документа публикации для распространения не в твердой копии, а в электронном виде, т.е. электронная верстка в </a:t>
            </a:r>
            <a:r>
              <a:rPr lang="en-US" sz="2400" dirty="0" smtClean="0"/>
              <a:t>PDF </a:t>
            </a:r>
            <a:r>
              <a:rPr lang="ru-RU" sz="2400" dirty="0" smtClean="0"/>
              <a:t>и </a:t>
            </a:r>
            <a:r>
              <a:rPr lang="en-US" sz="2400" dirty="0" smtClean="0"/>
              <a:t>HTML</a:t>
            </a:r>
            <a:r>
              <a:rPr lang="ru-RU" sz="2400" dirty="0" smtClean="0"/>
              <a:t>-форматах.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928934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Настольное издательство в отличии от традиционного типографского, подразумевает полиграфическую работу не в типографии, а дома или в офисе.</a:t>
            </a:r>
          </a:p>
        </p:txBody>
      </p:sp>
      <p:pic>
        <p:nvPicPr>
          <p:cNvPr id="6" name="Рисунок 5" descr="080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143380"/>
            <a:ext cx="4929222" cy="2663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1170</Words>
  <Application>Microsoft Office PowerPoint</Application>
  <PresentationFormat>Экран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Компьютерные издательские системы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издательские системы.</dc:title>
  <dc:creator>y</dc:creator>
  <cp:lastModifiedBy>y</cp:lastModifiedBy>
  <cp:revision>98</cp:revision>
  <dcterms:created xsi:type="dcterms:W3CDTF">2014-09-21T11:07:15Z</dcterms:created>
  <dcterms:modified xsi:type="dcterms:W3CDTF">2014-12-24T22:14:21Z</dcterms:modified>
</cp:coreProperties>
</file>